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6" r:id="rId3"/>
    <p:sldMasterId id="2147483714" r:id="rId4"/>
    <p:sldMasterId id="2147483732" r:id="rId5"/>
  </p:sldMasterIdLst>
  <p:sldIdLst>
    <p:sldId id="283" r:id="rId6"/>
    <p:sldId id="310" r:id="rId7"/>
    <p:sldId id="305" r:id="rId8"/>
    <p:sldId id="307" r:id="rId9"/>
    <p:sldId id="306" r:id="rId10"/>
    <p:sldId id="297" r:id="rId11"/>
    <p:sldId id="287" r:id="rId12"/>
    <p:sldId id="303" r:id="rId13"/>
    <p:sldId id="308" r:id="rId14"/>
    <p:sldId id="288" r:id="rId15"/>
    <p:sldId id="263" r:id="rId16"/>
    <p:sldId id="291" r:id="rId17"/>
    <p:sldId id="299" r:id="rId18"/>
    <p:sldId id="302" r:id="rId19"/>
    <p:sldId id="277" r:id="rId20"/>
    <p:sldId id="276" r:id="rId21"/>
    <p:sldId id="309" r:id="rId22"/>
    <p:sldId id="289" r:id="rId23"/>
    <p:sldId id="311" r:id="rId24"/>
    <p:sldId id="301" r:id="rId25"/>
    <p:sldId id="295" r:id="rId26"/>
    <p:sldId id="304" r:id="rId27"/>
    <p:sldId id="30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4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0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8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9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53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9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8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4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65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131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646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03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488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79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70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77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62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32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14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5497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20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rgbClr val="F4B54B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0485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43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06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760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13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39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21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2966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3250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198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113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677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92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056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39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59406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66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979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19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513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570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65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249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191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857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396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687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5008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2056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617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987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191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80137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655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576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340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18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510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304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895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1046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654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7690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563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94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300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7249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02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78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36243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722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892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411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4565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6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03C9A-F8D1-4F35-94BE-0FE2F74C1138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323EA-CD3C-41E7-9DA3-D9CC793F2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3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2/13/2020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>
                    <a:lumMod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646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81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80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2/13/2020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128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43B3-D396-4917-8491-2FEA40221D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43B87-EBBB-4E7D-8DCB-560EAD4D7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188282-5B92-4618-A80E-1DAE38D7B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"/>
            <a:ext cx="12192000" cy="685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33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D2EA42-A03E-4B3A-BC32-DDF416E7E3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734" b="49194"/>
          <a:stretch/>
        </p:blipFill>
        <p:spPr>
          <a:xfrm>
            <a:off x="913795" y="643466"/>
            <a:ext cx="10276720" cy="5571067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2043375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2E9BD2-1C96-4AD4-9073-234056B172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86" r="1" b="1"/>
          <a:stretch/>
        </p:blipFill>
        <p:spPr>
          <a:xfrm>
            <a:off x="913795" y="643466"/>
            <a:ext cx="10276720" cy="5571067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3510656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9458E5-BDEC-4E1C-A56C-4ADBEED5C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071" y="643466"/>
            <a:ext cx="8346167" cy="5571067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23174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4692" y="1387024"/>
            <a:ext cx="6115042" cy="4083951"/>
          </a:xfrm>
        </p:spPr>
        <p:txBody>
          <a:bodyPr anchor="ctr">
            <a:noAutofit/>
          </a:bodyPr>
          <a:lstStyle/>
          <a:p>
            <a:pPr algn="l"/>
            <a:r>
              <a:rPr lang="en-US" sz="8800" dirty="0"/>
              <a:t>S </a:t>
            </a:r>
            <a:r>
              <a:rPr lang="en-US" sz="7200" dirty="0"/>
              <a:t>haring</a:t>
            </a:r>
            <a:br>
              <a:rPr lang="en-US" sz="7200" dirty="0"/>
            </a:br>
            <a:r>
              <a:rPr lang="en-US" sz="8800" dirty="0"/>
              <a:t>I  </a:t>
            </a:r>
            <a:r>
              <a:rPr lang="en-US" sz="7200" dirty="0"/>
              <a:t>s</a:t>
            </a:r>
            <a:br>
              <a:rPr lang="en-US" sz="7200" dirty="0"/>
            </a:br>
            <a:r>
              <a:rPr lang="en-US" sz="8800" dirty="0"/>
              <a:t>c </a:t>
            </a:r>
            <a:r>
              <a:rPr lang="en-US" sz="7200" dirty="0" err="1"/>
              <a:t>aring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39043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98D62C-1AEA-4E19-B672-77A5AE8CF6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35" b="13765"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1193618-4E25-4CA2-A90E-01462093F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861374" y="1828154"/>
            <a:ext cx="2330626" cy="5029846"/>
          </a:xfrm>
          <a:custGeom>
            <a:avLst/>
            <a:gdLst>
              <a:gd name="connsiteX0" fmla="*/ 0 w 2330626"/>
              <a:gd name="connsiteY0" fmla="*/ 0 h 5029846"/>
              <a:gd name="connsiteX1" fmla="*/ 0 w 2330626"/>
              <a:gd name="connsiteY1" fmla="*/ 5029846 h 5029846"/>
              <a:gd name="connsiteX2" fmla="*/ 2330626 w 2330626"/>
              <a:gd name="connsiteY2" fmla="*/ 5029846 h 502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626" h="5029846">
                <a:moveTo>
                  <a:pt x="0" y="0"/>
                </a:moveTo>
                <a:lnTo>
                  <a:pt x="0" y="5029846"/>
                </a:lnTo>
                <a:lnTo>
                  <a:pt x="2330626" y="502984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39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D08F2-4BFD-4905-A766-2F0745EC38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5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21F6AA-35AB-4DBC-AE8D-FE11F284C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994" y="0"/>
            <a:ext cx="7877099" cy="6813692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3758237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C8B932-224F-49C1-88AF-327842487B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36" b="24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60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0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F32515-9322-44A5-8C72-4C7BFB461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17F13B-5021-454F-90E5-3AB2383BF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1C6398-6F11-4397-AD0C-56F3BB3A1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021" y="587023"/>
            <a:ext cx="8101667" cy="57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73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u="sng" dirty="0"/>
              <a:t>New Capital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Everyone will get a letter</a:t>
            </a:r>
          </a:p>
          <a:p>
            <a:r>
              <a:rPr lang="en-US" sz="5400" dirty="0"/>
              <a:t>Some of you will be contacted</a:t>
            </a:r>
          </a:p>
          <a:p>
            <a:r>
              <a:rPr lang="en-US" sz="5400" dirty="0"/>
              <a:t>Please be generous!</a:t>
            </a:r>
          </a:p>
        </p:txBody>
      </p:sp>
    </p:spTree>
    <p:extLst>
      <p:ext uri="{BB962C8B-B14F-4D97-AF65-F5344CB8AC3E}">
        <p14:creationId xmlns:p14="http://schemas.microsoft.com/office/powerpoint/2010/main" val="35330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u="sng" dirty="0"/>
              <a:t>The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en-US" sz="5400" dirty="0"/>
              <a:t>Pay off the debt (~$7.5 mill)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/>
              <a:t>Contribute to Ignite ($2.3 mill)</a:t>
            </a:r>
          </a:p>
        </p:txBody>
      </p:sp>
    </p:spTree>
    <p:extLst>
      <p:ext uri="{BB962C8B-B14F-4D97-AF65-F5344CB8AC3E}">
        <p14:creationId xmlns:p14="http://schemas.microsoft.com/office/powerpoint/2010/main" val="566858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u="sng" dirty="0"/>
              <a:t>Good 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5400" dirty="0"/>
              <a:t>We have ~ $2 million in the bank</a:t>
            </a:r>
          </a:p>
          <a:p>
            <a:r>
              <a:rPr lang="en-US" sz="5400" dirty="0"/>
              <a:t>Campaign team already at work</a:t>
            </a:r>
          </a:p>
          <a:p>
            <a:r>
              <a:rPr lang="en-US" sz="5400" dirty="0"/>
              <a:t>Already have pledges!</a:t>
            </a:r>
          </a:p>
        </p:txBody>
      </p:sp>
    </p:spTree>
    <p:extLst>
      <p:ext uri="{BB962C8B-B14F-4D97-AF65-F5344CB8AC3E}">
        <p14:creationId xmlns:p14="http://schemas.microsoft.com/office/powerpoint/2010/main" val="221534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r>
              <a:rPr lang="en-US" sz="8800" dirty="0" err="1"/>
              <a:t>PLedges</a:t>
            </a:r>
            <a:br>
              <a:rPr lang="en-US" sz="8800" dirty="0"/>
            </a:br>
            <a:r>
              <a:rPr lang="en-US" sz="8800" dirty="0"/>
              <a:t>92 donors $824,238</a:t>
            </a:r>
          </a:p>
        </p:txBody>
      </p:sp>
    </p:spTree>
    <p:extLst>
      <p:ext uri="{BB962C8B-B14F-4D97-AF65-F5344CB8AC3E}">
        <p14:creationId xmlns:p14="http://schemas.microsoft.com/office/powerpoint/2010/main" val="453579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310393"/>
            <a:ext cx="9001462" cy="5905849"/>
          </a:xfrm>
        </p:spPr>
        <p:txBody>
          <a:bodyPr anchor="ctr">
            <a:noAutofit/>
          </a:bodyPr>
          <a:lstStyle/>
          <a:p>
            <a:r>
              <a:rPr lang="en-US" sz="8800" dirty="0"/>
              <a:t>That means:</a:t>
            </a:r>
            <a:br>
              <a:rPr lang="en-US" sz="8800" dirty="0"/>
            </a:br>
            <a:r>
              <a:rPr lang="en-US" sz="6000" dirty="0"/>
              <a:t>1.2% of our parishioners have pledged 10.6% of our goal!</a:t>
            </a:r>
          </a:p>
        </p:txBody>
      </p:sp>
    </p:spTree>
    <p:extLst>
      <p:ext uri="{BB962C8B-B14F-4D97-AF65-F5344CB8AC3E}">
        <p14:creationId xmlns:p14="http://schemas.microsoft.com/office/powerpoint/2010/main" val="3948569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A016B3-04B3-4124-961B-43216BF3A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52" b="117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68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C8B932-224F-49C1-88AF-327842487B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36" b="24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43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617D-4055-47E8-B9D6-94F52635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14" y="227045"/>
            <a:ext cx="10353761" cy="1326321"/>
          </a:xfrm>
        </p:spPr>
        <p:txBody>
          <a:bodyPr/>
          <a:lstStyle/>
          <a:p>
            <a:r>
              <a:rPr lang="en-US" dirty="0"/>
              <a:t>Theme of Campaign is…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347E1C-49DF-4064-B6C8-71A3475BB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55577"/>
            <a:ext cx="10353675" cy="5075852"/>
          </a:xfrm>
        </p:spPr>
        <p:txBody>
          <a:bodyPr anchor="ctr">
            <a:noAutofit/>
          </a:bodyPr>
          <a:lstStyle/>
          <a:p>
            <a:pPr marL="0" indent="0" algn="l">
              <a:buNone/>
            </a:pPr>
            <a:r>
              <a:rPr lang="en-US" sz="8800" dirty="0"/>
              <a:t>S </a:t>
            </a:r>
            <a:r>
              <a:rPr lang="en-US" sz="7200" dirty="0"/>
              <a:t>haring</a:t>
            </a:r>
            <a:br>
              <a:rPr lang="en-US" sz="7200" dirty="0"/>
            </a:br>
            <a:r>
              <a:rPr lang="en-US" sz="8800" dirty="0"/>
              <a:t>I  </a:t>
            </a:r>
            <a:r>
              <a:rPr lang="en-US" sz="7200" dirty="0"/>
              <a:t>s</a:t>
            </a:r>
            <a:br>
              <a:rPr lang="en-US" sz="7200" dirty="0"/>
            </a:br>
            <a:r>
              <a:rPr lang="en-US" sz="8800" dirty="0"/>
              <a:t>C </a:t>
            </a:r>
            <a:r>
              <a:rPr lang="en-US" sz="7200" dirty="0" err="1"/>
              <a:t>aring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4217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4083951"/>
          </a:xfrm>
        </p:spPr>
        <p:txBody>
          <a:bodyPr anchor="ctr">
            <a:noAutofit/>
          </a:bodyPr>
          <a:lstStyle/>
          <a:p>
            <a:pPr algn="l"/>
            <a:r>
              <a:rPr lang="en-US" sz="8800" dirty="0"/>
              <a:t>S “Eye” C guy</a:t>
            </a:r>
          </a:p>
        </p:txBody>
      </p:sp>
    </p:spTree>
    <p:extLst>
      <p:ext uri="{BB962C8B-B14F-4D97-AF65-F5344CB8AC3E}">
        <p14:creationId xmlns:p14="http://schemas.microsoft.com/office/powerpoint/2010/main" val="458930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EEC311-A960-4A4B-A47A-D7FC4F0527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27720"/>
          <a:stretch/>
        </p:blipFill>
        <p:spPr>
          <a:xfrm>
            <a:off x="913795" y="643466"/>
            <a:ext cx="10276720" cy="5571067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2350474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3060-6E82-4534-A796-AF8485D9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357A6-F3C3-4E83-BBBB-C50ED4ACC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261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ppt/theme/theme3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2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Widescreen</PresentationFormat>
  <Paragraphs>17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Bookman Old Style</vt:lpstr>
      <vt:lpstr>Calibri</vt:lpstr>
      <vt:lpstr>Calibri Light</vt:lpstr>
      <vt:lpstr>Century Gothic</vt:lpstr>
      <vt:lpstr>Rockwell</vt:lpstr>
      <vt:lpstr>Office Theme</vt:lpstr>
      <vt:lpstr>Mesh</vt:lpstr>
      <vt:lpstr>Damask</vt:lpstr>
      <vt:lpstr>1_Damask</vt:lpstr>
      <vt:lpstr>2_Damask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 haring I  s c aring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Capital campaign</vt:lpstr>
      <vt:lpstr>The Goals</vt:lpstr>
      <vt:lpstr>Good News</vt:lpstr>
      <vt:lpstr>PLedges 92 donors $824,238</vt:lpstr>
      <vt:lpstr>That means: 1.2% of our parishioners have pledged 10.6% of our goal!</vt:lpstr>
      <vt:lpstr>PowerPoint Presentation</vt:lpstr>
      <vt:lpstr>PowerPoint Presentation</vt:lpstr>
      <vt:lpstr>Theme of Campaign is…</vt:lpstr>
      <vt:lpstr>S “Eye” C guy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TJ Dolce</dc:creator>
  <cp:lastModifiedBy>TJ Dolce</cp:lastModifiedBy>
  <cp:revision>1</cp:revision>
  <dcterms:created xsi:type="dcterms:W3CDTF">2020-02-15T22:05:54Z</dcterms:created>
  <dcterms:modified xsi:type="dcterms:W3CDTF">2020-02-15T22:06:19Z</dcterms:modified>
</cp:coreProperties>
</file>