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4" r:id="rId5"/>
    <p:sldMasterId id="2147483732" r:id="rId6"/>
  </p:sldMasterIdLst>
  <p:sldIdLst>
    <p:sldId id="283" r:id="rId7"/>
    <p:sldId id="284" r:id="rId8"/>
    <p:sldId id="261" r:id="rId9"/>
    <p:sldId id="285" r:id="rId10"/>
    <p:sldId id="296" r:id="rId11"/>
    <p:sldId id="258" r:id="rId12"/>
    <p:sldId id="286" r:id="rId13"/>
    <p:sldId id="259" r:id="rId14"/>
    <p:sldId id="297" r:id="rId15"/>
    <p:sldId id="298" r:id="rId16"/>
    <p:sldId id="287" r:id="rId17"/>
    <p:sldId id="303" r:id="rId18"/>
    <p:sldId id="288" r:id="rId19"/>
    <p:sldId id="289" r:id="rId20"/>
    <p:sldId id="262" r:id="rId21"/>
    <p:sldId id="263" r:id="rId22"/>
    <p:sldId id="273" r:id="rId23"/>
    <p:sldId id="290" r:id="rId24"/>
    <p:sldId id="291" r:id="rId25"/>
    <p:sldId id="292" r:id="rId26"/>
    <p:sldId id="299" r:id="rId27"/>
    <p:sldId id="302" r:id="rId28"/>
    <p:sldId id="293" r:id="rId29"/>
    <p:sldId id="276" r:id="rId30"/>
    <p:sldId id="279" r:id="rId31"/>
    <p:sldId id="266" r:id="rId32"/>
    <p:sldId id="277" r:id="rId33"/>
    <p:sldId id="301" r:id="rId34"/>
    <p:sldId id="295" r:id="rId35"/>
    <p:sldId id="304" r:id="rId36"/>
    <p:sldId id="30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4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0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9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5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9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4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65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131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6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03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488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79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70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7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62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32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14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497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20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485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4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76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919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37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916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345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034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17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13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056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659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627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18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718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56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05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920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2742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780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13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393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212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966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250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198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113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67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928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056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3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59406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66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979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19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51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570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659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249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191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857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396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687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5008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056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617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987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191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80137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655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576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340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18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51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304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895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1046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654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7690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563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94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300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7249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2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78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36243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722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892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411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4565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6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03C9A-F8D1-4F35-94BE-0FE2F74C11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46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9/29/2019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42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81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80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9/29/2019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12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43B3-D396-4917-8491-2FEA40221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43B87-EBBB-4E7D-8DCB-560EAD4D7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BECDEF-EB15-4F6D-9579-0F695525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9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304800"/>
            <a:ext cx="11625943" cy="205584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6600" u="sng" dirty="0">
                <a:solidFill>
                  <a:schemeClr val="bg1"/>
                </a:solidFill>
              </a:rPr>
              <a:t>Football National Championships in the last 15 years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803" y="2239347"/>
            <a:ext cx="11084767" cy="4180114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r>
              <a:rPr lang="en-US" sz="9600" dirty="0">
                <a:solidFill>
                  <a:schemeClr val="bg1"/>
                </a:solidFill>
              </a:rPr>
              <a:t>SEC- 9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ACC 	-3 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Big 10- 1 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Pac 10-1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Big 12- 1</a:t>
            </a:r>
          </a:p>
          <a:p>
            <a:pPr algn="ctr" eaLnBrk="1" hangingPunct="1">
              <a:buFontTx/>
              <a:buNone/>
            </a:pP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71370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3028" y="183502"/>
            <a:ext cx="11625943" cy="163690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6600" u="sng" dirty="0">
                <a:solidFill>
                  <a:schemeClr val="bg1"/>
                </a:solidFill>
              </a:rPr>
              <a:t>NCAA players in the NFL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803" y="2239347"/>
            <a:ext cx="11084767" cy="4180114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r>
              <a:rPr lang="en-US" sz="9600" dirty="0">
                <a:solidFill>
                  <a:schemeClr val="bg1"/>
                </a:solidFill>
              </a:rPr>
              <a:t>SEC- 339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Big 10	-253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ACC - 215  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Pac 10- 189</a:t>
            </a:r>
          </a:p>
          <a:p>
            <a:pPr algn="ctr" eaLnBrk="1" hangingPunct="1">
              <a:buFontTx/>
              <a:buNone/>
            </a:pPr>
            <a:r>
              <a:rPr lang="en-US" sz="6000" dirty="0">
                <a:solidFill>
                  <a:schemeClr val="bg1"/>
                </a:solidFill>
              </a:rPr>
              <a:t>Big 12- 122</a:t>
            </a:r>
          </a:p>
          <a:p>
            <a:pPr algn="ctr" eaLnBrk="1" hangingPunct="1">
              <a:buFontTx/>
              <a:buNone/>
            </a:pP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398739"/>
      </p:ext>
    </p:extLst>
  </p:cSld>
  <p:clrMapOvr>
    <a:masterClrMapping/>
  </p:clrMapOvr>
  <p:transition spd="med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803" y="541176"/>
            <a:ext cx="11084767" cy="587828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7200" dirty="0">
                <a:solidFill>
                  <a:schemeClr val="bg1"/>
                </a:solidFill>
              </a:rPr>
              <a:t>SEC BY WINNING %</a:t>
            </a:r>
          </a:p>
          <a:p>
            <a:pPr algn="ctr">
              <a:buNone/>
            </a:pPr>
            <a:r>
              <a:rPr lang="en-US" sz="7200" dirty="0">
                <a:solidFill>
                  <a:schemeClr val="bg1"/>
                </a:solidFill>
              </a:rPr>
              <a:t>66.8% (vs. ACC)</a:t>
            </a:r>
          </a:p>
          <a:p>
            <a:pPr algn="ctr">
              <a:buNone/>
            </a:pPr>
            <a:r>
              <a:rPr lang="en-US" sz="7200" dirty="0">
                <a:solidFill>
                  <a:schemeClr val="bg1"/>
                </a:solidFill>
              </a:rPr>
              <a:t>63.0% (vs. Pac-12)</a:t>
            </a:r>
          </a:p>
          <a:p>
            <a:pPr algn="ctr">
              <a:buNone/>
            </a:pPr>
            <a:r>
              <a:rPr lang="en-US" sz="7200" dirty="0">
                <a:solidFill>
                  <a:schemeClr val="bg1"/>
                </a:solidFill>
              </a:rPr>
              <a:t>59.3% (vs. Big Ten)</a:t>
            </a:r>
          </a:p>
          <a:p>
            <a:pPr algn="ctr">
              <a:buNone/>
            </a:pPr>
            <a:r>
              <a:rPr lang="en-US" sz="7200" dirty="0">
                <a:solidFill>
                  <a:schemeClr val="bg1"/>
                </a:solidFill>
              </a:rPr>
              <a:t>55.3% (vs. Big 12)</a:t>
            </a:r>
          </a:p>
        </p:txBody>
      </p:sp>
    </p:spTree>
    <p:extLst>
      <p:ext uri="{BB962C8B-B14F-4D97-AF65-F5344CB8AC3E}">
        <p14:creationId xmlns:p14="http://schemas.microsoft.com/office/powerpoint/2010/main" val="3519126473"/>
      </p:ext>
    </p:extLst>
  </p:cSld>
  <p:clrMapOvr>
    <a:masterClrMapping/>
  </p:clrMapOvr>
  <p:transition spd="med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E8B46B-EF58-403C-9716-A0758E019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53612"/>
              </p:ext>
            </p:extLst>
          </p:nvPr>
        </p:nvGraphicFramePr>
        <p:xfrm>
          <a:off x="1156997" y="934257"/>
          <a:ext cx="9657182" cy="5797594"/>
        </p:xfrm>
        <a:graphic>
          <a:graphicData uri="http://schemas.openxmlformats.org/drawingml/2006/table">
            <a:tbl>
              <a:tblPr/>
              <a:tblGrid>
                <a:gridCol w="2520278">
                  <a:extLst>
                    <a:ext uri="{9D8B030D-6E8A-4147-A177-3AD203B41FA5}">
                      <a16:colId xmlns:a16="http://schemas.microsoft.com/office/drawing/2014/main" val="2088813823"/>
                    </a:ext>
                  </a:extLst>
                </a:gridCol>
                <a:gridCol w="2520278">
                  <a:extLst>
                    <a:ext uri="{9D8B030D-6E8A-4147-A177-3AD203B41FA5}">
                      <a16:colId xmlns:a16="http://schemas.microsoft.com/office/drawing/2014/main" val="4209939610"/>
                    </a:ext>
                  </a:extLst>
                </a:gridCol>
                <a:gridCol w="2520278">
                  <a:extLst>
                    <a:ext uri="{9D8B030D-6E8A-4147-A177-3AD203B41FA5}">
                      <a16:colId xmlns:a16="http://schemas.microsoft.com/office/drawing/2014/main" val="2872327584"/>
                    </a:ext>
                  </a:extLst>
                </a:gridCol>
                <a:gridCol w="2096348">
                  <a:extLst>
                    <a:ext uri="{9D8B030D-6E8A-4147-A177-3AD203B41FA5}">
                      <a16:colId xmlns:a16="http://schemas.microsoft.com/office/drawing/2014/main" val="276038992"/>
                    </a:ext>
                  </a:extLst>
                </a:gridCol>
              </a:tblGrid>
              <a:tr h="702727">
                <a:tc>
                  <a:txBody>
                    <a:bodyPr/>
                    <a:lstStyle/>
                    <a:p>
                      <a:pPr algn="ctr"/>
                      <a:r>
                        <a:rPr lang="en-US" sz="1400" cap="all">
                          <a:solidFill>
                            <a:srgbClr val="FFFFFF"/>
                          </a:solidFill>
                          <a:effectLst/>
                        </a:rPr>
                        <a:t>RANK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all">
                          <a:solidFill>
                            <a:srgbClr val="FFFFFF"/>
                          </a:solidFill>
                          <a:effectLst/>
                        </a:rPr>
                        <a:t>NAME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all" dirty="0">
                          <a:solidFill>
                            <a:srgbClr val="FFFFFF"/>
                          </a:solidFill>
                          <a:effectLst/>
                        </a:rPr>
                        <a:t>RECORD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all" dirty="0">
                          <a:solidFill>
                            <a:srgbClr val="FFFFFF"/>
                          </a:solidFill>
                          <a:effectLst/>
                        </a:rPr>
                        <a:t>Conference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791954"/>
                  </a:ext>
                </a:extLst>
              </a:tr>
              <a:tr h="6292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1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Clemson (55)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ACC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965563"/>
                  </a:ext>
                </a:extLst>
              </a:tr>
              <a:tr h="5469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Alabama (6)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SEC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366272"/>
                  </a:ext>
                </a:extLst>
              </a:tr>
              <a:tr h="564023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3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Georgia (1)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SEC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747244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LSU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SEC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039908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5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Ohio State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Big 10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316372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6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Oklahoma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3-0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Big 12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20342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7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Auburn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SEC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14079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8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Wisconsin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3-0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Big 10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285515"/>
                  </a:ext>
                </a:extLst>
              </a:tr>
              <a:tr h="403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9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Florida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4-0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highlight>
                            <a:srgbClr val="FFFF00"/>
                          </a:highlight>
                        </a:rPr>
                        <a:t>SEC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291505"/>
                  </a:ext>
                </a:extLst>
              </a:tr>
              <a:tr h="70272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10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Notre Dame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</a:rPr>
                        <a:t>2-1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Ind</a:t>
                      </a:r>
                    </a:p>
                  </a:txBody>
                  <a:tcPr marL="190581" marR="38116" marT="38116" marB="381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06747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58277CF-3FE8-4D0F-A3AC-13179DB31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48472" y="334093"/>
            <a:ext cx="15087056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</a:rPr>
              <a:t>AP Poll: Top 10 for Week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September 22, 2019</a:t>
            </a:r>
          </a:p>
        </p:txBody>
      </p:sp>
    </p:spTree>
    <p:extLst>
      <p:ext uri="{BB962C8B-B14F-4D97-AF65-F5344CB8AC3E}">
        <p14:creationId xmlns:p14="http://schemas.microsoft.com/office/powerpoint/2010/main" val="259528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40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3B2B8-263C-466F-9CA0-29E9AF7A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970448"/>
            <a:ext cx="10905066" cy="2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15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EEE930-3F21-4007-AF49-C927C77AB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7595118" cy="68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4692" y="1387024"/>
            <a:ext cx="6115042" cy="4083951"/>
          </a:xfrm>
        </p:spPr>
        <p:txBody>
          <a:bodyPr anchor="ctr">
            <a:noAutofit/>
          </a:bodyPr>
          <a:lstStyle/>
          <a:p>
            <a:pPr algn="l"/>
            <a:r>
              <a:rPr lang="en-US" sz="8800" dirty="0"/>
              <a:t>S </a:t>
            </a:r>
            <a:r>
              <a:rPr lang="en-US" sz="7200" dirty="0"/>
              <a:t>haring</a:t>
            </a:r>
            <a:br>
              <a:rPr lang="en-US" sz="7200" dirty="0"/>
            </a:br>
            <a:r>
              <a:rPr lang="en-US" sz="8800" dirty="0"/>
              <a:t>I  </a:t>
            </a:r>
            <a:r>
              <a:rPr lang="en-US" sz="7200" dirty="0"/>
              <a:t>s</a:t>
            </a:r>
            <a:br>
              <a:rPr lang="en-US" sz="7200" dirty="0"/>
            </a:br>
            <a:r>
              <a:rPr lang="en-US" sz="8800" dirty="0"/>
              <a:t>c </a:t>
            </a:r>
            <a:r>
              <a:rPr lang="en-US" sz="7200" dirty="0" err="1"/>
              <a:t>aring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390435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/>
              <a:t>S “Eye” C</a:t>
            </a:r>
          </a:p>
        </p:txBody>
      </p:sp>
    </p:spTree>
    <p:extLst>
      <p:ext uri="{BB962C8B-B14F-4D97-AF65-F5344CB8AC3E}">
        <p14:creationId xmlns:p14="http://schemas.microsoft.com/office/powerpoint/2010/main" val="2341456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5A47B4-CFD6-4328-A7A9-9AF3FEFC5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80" y="598311"/>
            <a:ext cx="11171476" cy="58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3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D5FDA2-3F7D-43CA-BE54-3483CEA7E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6B8DAC-61BC-47AE-A986-9DA1211FB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3" y="575734"/>
            <a:ext cx="11539058" cy="574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60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C01F24-5D54-499A-9B4A-882B9D51F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95" y="0"/>
            <a:ext cx="10311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68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7" y="83975"/>
            <a:ext cx="12117043" cy="67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99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0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Budget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76870"/>
            <a:ext cx="8676222" cy="1905000"/>
          </a:xfrm>
        </p:spPr>
        <p:txBody>
          <a:bodyPr>
            <a:noAutofit/>
          </a:bodyPr>
          <a:lstStyle/>
          <a:p>
            <a:r>
              <a:rPr lang="en-US" sz="6000" dirty="0"/>
              <a:t>Can be found in the Bulletin</a:t>
            </a:r>
          </a:p>
        </p:txBody>
      </p:sp>
    </p:spTree>
    <p:extLst>
      <p:ext uri="{BB962C8B-B14F-4D97-AF65-F5344CB8AC3E}">
        <p14:creationId xmlns:p14="http://schemas.microsoft.com/office/powerpoint/2010/main" val="2743480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F32515-9322-44A5-8C72-4C7BFB461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17F13B-5021-454F-90E5-3AB2383BF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D0BBB8-5FC8-412A-948C-E08E199FB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131" y="643467"/>
            <a:ext cx="702973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60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F32515-9322-44A5-8C72-4C7BFB461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17F13B-5021-454F-90E5-3AB2383BF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1C6398-6F11-4397-AD0C-56F3BB3A1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021" y="587023"/>
            <a:ext cx="8101667" cy="57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3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Increased expenses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122311"/>
            <a:ext cx="9905998" cy="3668889"/>
          </a:xfrm>
        </p:spPr>
        <p:txBody>
          <a:bodyPr>
            <a:normAutofit/>
          </a:bodyPr>
          <a:lstStyle/>
          <a:p>
            <a:r>
              <a:rPr lang="en-US" sz="4000" dirty="0"/>
              <a:t>Cost of medical insurance increased, property Insurance increased, &amp; Maintenance projects were higher</a:t>
            </a:r>
          </a:p>
          <a:p>
            <a:r>
              <a:rPr lang="en-US" sz="4000" dirty="0"/>
              <a:t>School flooding twice is expensive</a:t>
            </a:r>
          </a:p>
          <a:p>
            <a:r>
              <a:rPr lang="en-US" sz="4000" dirty="0"/>
              <a:t>Capital Campaign Ended, But…</a:t>
            </a:r>
          </a:p>
        </p:txBody>
      </p:sp>
    </p:spTree>
    <p:extLst>
      <p:ext uri="{BB962C8B-B14F-4D97-AF65-F5344CB8AC3E}">
        <p14:creationId xmlns:p14="http://schemas.microsoft.com/office/powerpoint/2010/main" val="2735214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u="sng" dirty="0"/>
              <a:t>New Capital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Surveys in the mail/online</a:t>
            </a:r>
          </a:p>
          <a:p>
            <a:r>
              <a:rPr lang="en-US" sz="5400" dirty="0"/>
              <a:t>Meetings with </a:t>
            </a:r>
            <a:r>
              <a:rPr lang="en-US" sz="5400" dirty="0" err="1"/>
              <a:t>Steier</a:t>
            </a:r>
            <a:r>
              <a:rPr lang="en-US" sz="5400" dirty="0"/>
              <a:t> group</a:t>
            </a:r>
          </a:p>
          <a:p>
            <a:r>
              <a:rPr lang="en-US" sz="5400" dirty="0"/>
              <a:t>Please help us by participating</a:t>
            </a:r>
          </a:p>
        </p:txBody>
      </p:sp>
    </p:spTree>
    <p:extLst>
      <p:ext uri="{BB962C8B-B14F-4D97-AF65-F5344CB8AC3E}">
        <p14:creationId xmlns:p14="http://schemas.microsoft.com/office/powerpoint/2010/main" val="353300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u="sng" dirty="0"/>
              <a:t>The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sz="5400" dirty="0"/>
              <a:t>Pay off the debt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/>
              <a:t>Contribute to Ignite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/>
              <a:t>Upgrade the school for flooding</a:t>
            </a:r>
          </a:p>
          <a:p>
            <a:pPr marL="914400" indent="-914400">
              <a:buFont typeface="+mj-lt"/>
              <a:buAutoNum type="arabicPeriod"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66858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FEA872-F6AF-4A18-83FD-2FEDBBBB2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10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/>
              <a:t>PARISH UPDATES</a:t>
            </a:r>
            <a:br>
              <a:rPr lang="en-US" sz="8800" dirty="0"/>
            </a:br>
            <a:r>
              <a:rPr lang="en-US" sz="8800" dirty="0"/>
              <a:t>(Good News)</a:t>
            </a:r>
          </a:p>
        </p:txBody>
      </p:sp>
    </p:spTree>
    <p:extLst>
      <p:ext uri="{BB962C8B-B14F-4D97-AF65-F5344CB8AC3E}">
        <p14:creationId xmlns:p14="http://schemas.microsoft.com/office/powerpoint/2010/main" val="453579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/>
              <a:t>New</a:t>
            </a:r>
            <a:br>
              <a:rPr lang="en-US" sz="8800" dirty="0"/>
            </a:br>
            <a:r>
              <a:rPr lang="en-US" sz="8800" dirty="0" err="1"/>
              <a:t>CHapel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496036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C529BE-8679-4642-BA57-69F94C1EE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92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u="sng" dirty="0"/>
              <a:t>DEDICATION Party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5400" dirty="0"/>
              <a:t>Saturday, October 19</a:t>
            </a:r>
            <a:r>
              <a:rPr lang="en-US" sz="5400" baseline="30000" dirty="0"/>
              <a:t>th</a:t>
            </a:r>
            <a:r>
              <a:rPr lang="en-US" sz="5400" dirty="0"/>
              <a:t> after Mass</a:t>
            </a:r>
          </a:p>
          <a:p>
            <a:r>
              <a:rPr lang="en-US" sz="5400" dirty="0"/>
              <a:t>Family party with food, music, fun!</a:t>
            </a:r>
          </a:p>
          <a:p>
            <a:r>
              <a:rPr lang="en-US" sz="5400" dirty="0"/>
              <a:t>Thanksgiving for the new Chapel</a:t>
            </a:r>
          </a:p>
        </p:txBody>
      </p:sp>
    </p:spTree>
    <p:extLst>
      <p:ext uri="{BB962C8B-B14F-4D97-AF65-F5344CB8AC3E}">
        <p14:creationId xmlns:p14="http://schemas.microsoft.com/office/powerpoint/2010/main" val="2215340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617D-4055-47E8-B9D6-94F52635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14" y="227045"/>
            <a:ext cx="10353761" cy="1326321"/>
          </a:xfrm>
        </p:spPr>
        <p:txBody>
          <a:bodyPr/>
          <a:lstStyle/>
          <a:p>
            <a:r>
              <a:rPr lang="en-US" dirty="0"/>
              <a:t>Theme of Campaign is…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347E1C-49DF-4064-B6C8-71A3475BB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55577"/>
            <a:ext cx="10353675" cy="5075852"/>
          </a:xfrm>
        </p:spPr>
        <p:txBody>
          <a:bodyPr anchor="ctr">
            <a:noAutofit/>
          </a:bodyPr>
          <a:lstStyle/>
          <a:p>
            <a:pPr marL="0" indent="0" algn="l">
              <a:buNone/>
            </a:pPr>
            <a:r>
              <a:rPr lang="en-US" sz="8800" dirty="0"/>
              <a:t>S </a:t>
            </a:r>
            <a:r>
              <a:rPr lang="en-US" sz="7200" dirty="0"/>
              <a:t>haring</a:t>
            </a:r>
            <a:br>
              <a:rPr lang="en-US" sz="7200" dirty="0"/>
            </a:br>
            <a:r>
              <a:rPr lang="en-US" sz="8800" dirty="0"/>
              <a:t>I  </a:t>
            </a:r>
            <a:r>
              <a:rPr lang="en-US" sz="7200" dirty="0"/>
              <a:t>s</a:t>
            </a:r>
            <a:br>
              <a:rPr lang="en-US" sz="7200" dirty="0"/>
            </a:br>
            <a:r>
              <a:rPr lang="en-US" sz="8800" dirty="0"/>
              <a:t>C </a:t>
            </a:r>
            <a:r>
              <a:rPr lang="en-US" sz="7200" dirty="0" err="1"/>
              <a:t>aring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4217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pPr algn="l"/>
            <a:r>
              <a:rPr lang="en-US" sz="8800" dirty="0"/>
              <a:t>S “Eye” C guy</a:t>
            </a:r>
          </a:p>
        </p:txBody>
      </p:sp>
    </p:spTree>
    <p:extLst>
      <p:ext uri="{BB962C8B-B14F-4D97-AF65-F5344CB8AC3E}">
        <p14:creationId xmlns:p14="http://schemas.microsoft.com/office/powerpoint/2010/main" val="458930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AEC4E7-7EE9-4249-9D33-F243EECC8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893" y="0"/>
            <a:ext cx="9160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74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3060-6E82-4534-A796-AF8485D9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357A6-F3C3-4E83-BBBB-C50ED4ACC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261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3.xml><?xml version="1.0" encoding="utf-8"?>
<a:theme xmlns:a="http://schemas.openxmlformats.org/drawingml/2006/main" name="1_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4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6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3565</TotalTime>
  <Words>237</Words>
  <Application>Microsoft Office PowerPoint</Application>
  <PresentationFormat>Widescreen</PresentationFormat>
  <Paragraphs>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&amp;quot</vt:lpstr>
      <vt:lpstr>Arial</vt:lpstr>
      <vt:lpstr>Bookman Old Style</vt:lpstr>
      <vt:lpstr>Calibri</vt:lpstr>
      <vt:lpstr>Calibri Light</vt:lpstr>
      <vt:lpstr>Century Gothic</vt:lpstr>
      <vt:lpstr>Rockwell</vt:lpstr>
      <vt:lpstr>Office Theme</vt:lpstr>
      <vt:lpstr>Mesh</vt:lpstr>
      <vt:lpstr>1_Mesh</vt:lpstr>
      <vt:lpstr>Damask</vt:lpstr>
      <vt:lpstr>1_Damask</vt:lpstr>
      <vt:lpstr>2_Damask</vt:lpstr>
      <vt:lpstr>PowerPoint Presentation</vt:lpstr>
      <vt:lpstr>PowerPoint Presentation</vt:lpstr>
      <vt:lpstr>Football National Championships in the last 15 years</vt:lpstr>
      <vt:lpstr>NCAA players in the NFL</vt:lpstr>
      <vt:lpstr>PowerPoint Presentation</vt:lpstr>
      <vt:lpstr>PowerPoint Presentation</vt:lpstr>
      <vt:lpstr>PowerPoint Presentation</vt:lpstr>
      <vt:lpstr>PowerPoint Presentation</vt:lpstr>
      <vt:lpstr>S haring I  s c aring</vt:lpstr>
      <vt:lpstr>S “Eye” 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Budget REPORT</vt:lpstr>
      <vt:lpstr>PowerPoint Presentation</vt:lpstr>
      <vt:lpstr>PowerPoint Presentation</vt:lpstr>
      <vt:lpstr>Increased expenses</vt:lpstr>
      <vt:lpstr>New Capital campaign</vt:lpstr>
      <vt:lpstr>The Goals</vt:lpstr>
      <vt:lpstr>PowerPoint Presentation</vt:lpstr>
      <vt:lpstr>PARISH UPDATES (Good News)</vt:lpstr>
      <vt:lpstr>New CHapel</vt:lpstr>
      <vt:lpstr>PowerPoint Presentation</vt:lpstr>
      <vt:lpstr>DEDICATION Party</vt:lpstr>
      <vt:lpstr>Theme of Campaign is…</vt:lpstr>
      <vt:lpstr>S “Eye” C guy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P: The Lord be with you.</dc:title>
  <dc:creator>TJ Dolce</dc:creator>
  <cp:lastModifiedBy>TJ Dolce</cp:lastModifiedBy>
  <cp:revision>29</cp:revision>
  <dcterms:created xsi:type="dcterms:W3CDTF">2018-09-27T15:16:57Z</dcterms:created>
  <dcterms:modified xsi:type="dcterms:W3CDTF">2019-09-29T17:44:19Z</dcterms:modified>
</cp:coreProperties>
</file>